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637" autoAdjust="0"/>
  </p:normalViewPr>
  <p:slideViewPr>
    <p:cSldViewPr snapToGrid="0">
      <p:cViewPr varScale="1">
        <p:scale>
          <a:sx n="73" d="100"/>
          <a:sy n="73"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21841-B7CD-4E50-BDD5-EC3DB7B3E1E0}"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2E41B-1C87-48A0-9D13-F7E83FF2B6D9}" type="slidenum">
              <a:rPr lang="en-US" smtClean="0"/>
              <a:t>‹#›</a:t>
            </a:fld>
            <a:endParaRPr lang="en-US"/>
          </a:p>
        </p:txBody>
      </p:sp>
    </p:spTree>
    <p:extLst>
      <p:ext uri="{BB962C8B-B14F-4D97-AF65-F5344CB8AC3E}">
        <p14:creationId xmlns:p14="http://schemas.microsoft.com/office/powerpoint/2010/main" val="290996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2E41B-1C87-48A0-9D13-F7E83FF2B6D9}" type="slidenum">
              <a:rPr lang="en-US" smtClean="0"/>
              <a:t>4</a:t>
            </a:fld>
            <a:endParaRPr lang="en-US"/>
          </a:p>
        </p:txBody>
      </p:sp>
    </p:spTree>
    <p:extLst>
      <p:ext uri="{BB962C8B-B14F-4D97-AF65-F5344CB8AC3E}">
        <p14:creationId xmlns:p14="http://schemas.microsoft.com/office/powerpoint/2010/main" val="31113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2E41B-1C87-48A0-9D13-F7E83FF2B6D9}" type="slidenum">
              <a:rPr lang="en-US" smtClean="0"/>
              <a:t>6</a:t>
            </a:fld>
            <a:endParaRPr lang="en-US"/>
          </a:p>
        </p:txBody>
      </p:sp>
    </p:spTree>
    <p:extLst>
      <p:ext uri="{BB962C8B-B14F-4D97-AF65-F5344CB8AC3E}">
        <p14:creationId xmlns:p14="http://schemas.microsoft.com/office/powerpoint/2010/main" val="21829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2E41B-1C87-48A0-9D13-F7E83FF2B6D9}" type="slidenum">
              <a:rPr lang="en-US" smtClean="0"/>
              <a:t>8</a:t>
            </a:fld>
            <a:endParaRPr lang="en-US"/>
          </a:p>
        </p:txBody>
      </p:sp>
    </p:spTree>
    <p:extLst>
      <p:ext uri="{BB962C8B-B14F-4D97-AF65-F5344CB8AC3E}">
        <p14:creationId xmlns:p14="http://schemas.microsoft.com/office/powerpoint/2010/main" val="2388814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AC7587-19E4-455E-82C8-DB0F0A9E59D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46591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636186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9002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9695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415272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AC7587-19E4-455E-82C8-DB0F0A9E59D1}" type="datetimeFigureOut">
              <a:rPr lang="en-US" smtClean="0"/>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381448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AC7587-19E4-455E-82C8-DB0F0A9E59D1}" type="datetimeFigureOut">
              <a:rPr lang="en-US" smtClean="0"/>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271068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7587-19E4-455E-82C8-DB0F0A9E59D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360046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7587-19E4-455E-82C8-DB0F0A9E59D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13164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7587-19E4-455E-82C8-DB0F0A9E59D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22505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7587-19E4-455E-82C8-DB0F0A9E59D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96451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735512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C7587-19E4-455E-82C8-DB0F0A9E59D1}" type="datetimeFigureOut">
              <a:rPr lang="en-US" smtClean="0"/>
              <a:t>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320266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AC7587-19E4-455E-82C8-DB0F0A9E59D1}" type="datetimeFigureOut">
              <a:rPr lang="en-US" smtClean="0"/>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69748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C7587-19E4-455E-82C8-DB0F0A9E59D1}" type="datetimeFigureOut">
              <a:rPr lang="en-US" smtClean="0"/>
              <a:t>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1180436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41192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7587-19E4-455E-82C8-DB0F0A9E59D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11D02-875B-4B5C-B957-BAD3EE79EF6D}" type="slidenum">
              <a:rPr lang="en-US" smtClean="0"/>
              <a:t>‹#›</a:t>
            </a:fld>
            <a:endParaRPr lang="en-US"/>
          </a:p>
        </p:txBody>
      </p:sp>
    </p:spTree>
    <p:extLst>
      <p:ext uri="{BB962C8B-B14F-4D97-AF65-F5344CB8AC3E}">
        <p14:creationId xmlns:p14="http://schemas.microsoft.com/office/powerpoint/2010/main" val="372649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DAC7587-19E4-455E-82C8-DB0F0A9E59D1}" type="datetimeFigureOut">
              <a:rPr lang="en-US" smtClean="0"/>
              <a:t>2/10/2021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111D02-875B-4B5C-B957-BAD3EE79EF6D}" type="slidenum">
              <a:rPr lang="en-US" smtClean="0"/>
              <a:t>‹#›</a:t>
            </a:fld>
            <a:endParaRPr lang="en-US"/>
          </a:p>
        </p:txBody>
      </p:sp>
    </p:spTree>
    <p:extLst>
      <p:ext uri="{BB962C8B-B14F-4D97-AF65-F5344CB8AC3E}">
        <p14:creationId xmlns:p14="http://schemas.microsoft.com/office/powerpoint/2010/main" val="33836737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3A0B14-4F64-4D93-AF61-BC0EC1A1A74D}"/>
              </a:ext>
            </a:extLst>
          </p:cNvPr>
          <p:cNvSpPr txBox="1"/>
          <p:nvPr/>
        </p:nvSpPr>
        <p:spPr>
          <a:xfrm>
            <a:off x="827715" y="153940"/>
            <a:ext cx="6103620" cy="523220"/>
          </a:xfrm>
          <a:prstGeom prst="rect">
            <a:avLst/>
          </a:prstGeom>
          <a:noFill/>
        </p:spPr>
        <p:txBody>
          <a:bodyPr wrap="square">
            <a:spAutoFit/>
          </a:bodyPr>
          <a:lstStyle/>
          <a:p>
            <a:r>
              <a:rPr lang="en-US" sz="2800" b="1">
                <a:solidFill>
                  <a:schemeClr val="tx1">
                    <a:lumMod val="95000"/>
                    <a:lumOff val="5000"/>
                  </a:schemeClr>
                </a:solidFill>
              </a:rPr>
              <a:t>About Me</a:t>
            </a:r>
            <a:endParaRPr lang="en-US" sz="2800" b="1" dirty="0">
              <a:solidFill>
                <a:schemeClr val="tx1">
                  <a:lumMod val="95000"/>
                  <a:lumOff val="5000"/>
                </a:schemeClr>
              </a:solidFill>
              <a:latin typeface="+mj-lt"/>
            </a:endParaRPr>
          </a:p>
        </p:txBody>
      </p:sp>
      <p:sp>
        <p:nvSpPr>
          <p:cNvPr id="5" name="TextBox 4">
            <a:extLst>
              <a:ext uri="{FF2B5EF4-FFF2-40B4-BE49-F238E27FC236}">
                <a16:creationId xmlns:a16="http://schemas.microsoft.com/office/drawing/2014/main" id="{0396F11B-B18D-467A-BF75-85CA79CBC7F2}"/>
              </a:ext>
            </a:extLst>
          </p:cNvPr>
          <p:cNvSpPr txBox="1"/>
          <p:nvPr/>
        </p:nvSpPr>
        <p:spPr>
          <a:xfrm>
            <a:off x="827715" y="813794"/>
            <a:ext cx="10203949" cy="1846659"/>
          </a:xfrm>
          <a:prstGeom prst="rect">
            <a:avLst/>
          </a:prstGeom>
          <a:noFill/>
        </p:spPr>
        <p:txBody>
          <a:bodyPr wrap="square" rtlCol="0">
            <a:spAutoFit/>
          </a:bodyPr>
          <a:lstStyle/>
          <a:p>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Personal  Profile</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Name 			: Yasith Fonseka</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Age 			: 24 Years</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Hometown 		: Kegalle</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Nationality 		: Sri Lankan</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Marital Status 	: Unmarried</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Language 		: Sinhala / English</a:t>
            </a:r>
          </a:p>
        </p:txBody>
      </p:sp>
      <p:sp>
        <p:nvSpPr>
          <p:cNvPr id="6" name="Title 13">
            <a:extLst>
              <a:ext uri="{FF2B5EF4-FFF2-40B4-BE49-F238E27FC236}">
                <a16:creationId xmlns:a16="http://schemas.microsoft.com/office/drawing/2014/main" id="{FB2FF8C8-00EC-4C71-95F4-1F56B20A9AD3}"/>
              </a:ext>
            </a:extLst>
          </p:cNvPr>
          <p:cNvSpPr txBox="1">
            <a:spLocks/>
          </p:cNvSpPr>
          <p:nvPr/>
        </p:nvSpPr>
        <p:spPr>
          <a:xfrm>
            <a:off x="827715" y="2797087"/>
            <a:ext cx="9982247" cy="9570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7200" kern="1200">
                <a:solidFill>
                  <a:schemeClr val="accent2">
                    <a:lumMod val="50000"/>
                  </a:schemeClr>
                </a:solidFill>
                <a:latin typeface="+mj-lt"/>
                <a:ea typeface="+mn-ea"/>
                <a:cs typeface="+mn-cs"/>
              </a:defRPr>
            </a:lvl1pPr>
          </a:lstStyle>
          <a:p>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Education</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Dharmaraja College/Kandy  : GCE O/L and GCE A/L </a:t>
            </a:r>
          </a:p>
          <a:p>
            <a:pPr marL="285750" indent="-285750" algn="l">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Sir Jhon Kotelawala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Defence</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University: BSc (Hons) in Information Technology </a:t>
            </a:r>
          </a:p>
          <a:p>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itle 13">
            <a:extLst>
              <a:ext uri="{FF2B5EF4-FFF2-40B4-BE49-F238E27FC236}">
                <a16:creationId xmlns:a16="http://schemas.microsoft.com/office/drawing/2014/main" id="{583FF1FB-6793-410F-9704-C027CDFE369F}"/>
              </a:ext>
            </a:extLst>
          </p:cNvPr>
          <p:cNvSpPr txBox="1">
            <a:spLocks/>
          </p:cNvSpPr>
          <p:nvPr/>
        </p:nvSpPr>
        <p:spPr>
          <a:xfrm>
            <a:off x="827715" y="3692730"/>
            <a:ext cx="10415502" cy="8080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7200" kern="1200">
                <a:solidFill>
                  <a:schemeClr val="accent2">
                    <a:lumMod val="50000"/>
                  </a:schemeClr>
                </a:solidFill>
                <a:latin typeface="+mj-lt"/>
                <a:ea typeface="+mn-ea"/>
                <a:cs typeface="+mn-cs"/>
              </a:defRPr>
            </a:lvl1pPr>
          </a:lstStyle>
          <a:p>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Achievements</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KDU Colors holder</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p>
          <a:p>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itle 13">
            <a:extLst>
              <a:ext uri="{FF2B5EF4-FFF2-40B4-BE49-F238E27FC236}">
                <a16:creationId xmlns:a16="http://schemas.microsoft.com/office/drawing/2014/main" id="{5BEAF67F-E11F-4A4E-A6DA-8ABD7FFA734C}"/>
              </a:ext>
            </a:extLst>
          </p:cNvPr>
          <p:cNvSpPr txBox="1">
            <a:spLocks/>
          </p:cNvSpPr>
          <p:nvPr/>
        </p:nvSpPr>
        <p:spPr>
          <a:xfrm>
            <a:off x="827713" y="4377197"/>
            <a:ext cx="11064625" cy="8080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7200" kern="1200">
                <a:solidFill>
                  <a:schemeClr val="accent2">
                    <a:lumMod val="50000"/>
                  </a:schemeClr>
                </a:solidFill>
                <a:latin typeface="+mj-lt"/>
                <a:ea typeface="+mn-ea"/>
                <a:cs typeface="+mn-cs"/>
              </a:defRPr>
            </a:lvl1pPr>
          </a:lstStyle>
          <a:p>
            <a:pPr>
              <a:lnSpc>
                <a:spcPct val="110000"/>
              </a:lnSpc>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Working Experience</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Associate Engineer Systems  -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CodeGen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International (Pvt) Ltd </a:t>
            </a:r>
          </a:p>
          <a:p>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Title 13">
            <a:extLst>
              <a:ext uri="{FF2B5EF4-FFF2-40B4-BE49-F238E27FC236}">
                <a16:creationId xmlns:a16="http://schemas.microsoft.com/office/drawing/2014/main" id="{F612B3BB-B1EB-4E02-8E5D-5EBC6D22CE65}"/>
              </a:ext>
            </a:extLst>
          </p:cNvPr>
          <p:cNvSpPr txBox="1">
            <a:spLocks/>
          </p:cNvSpPr>
          <p:nvPr/>
        </p:nvSpPr>
        <p:spPr>
          <a:xfrm>
            <a:off x="827714" y="5125837"/>
            <a:ext cx="11064625" cy="166029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lang="en-US" sz="7200" kern="1200">
                <a:solidFill>
                  <a:schemeClr val="accent2">
                    <a:lumMod val="50000"/>
                  </a:schemeClr>
                </a:solidFill>
                <a:latin typeface="+mj-lt"/>
                <a:ea typeface="+mn-ea"/>
                <a:cs typeface="+mn-cs"/>
              </a:defRPr>
            </a:lvl1pPr>
          </a:lstStyle>
          <a:p>
            <a:pPr>
              <a:lnSpc>
                <a:spcPct val="110000"/>
              </a:lnSpc>
            </a:pP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Hobbies and Sports</a:t>
            </a:r>
          </a:p>
          <a:p>
            <a:pPr marL="342900" indent="-34290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Programming (Learn about different languages and built things like games,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softwares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Martial Art</a:t>
            </a:r>
          </a:p>
          <a:p>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Personal Traits</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Communication Skill</a:t>
            </a:r>
          </a:p>
          <a:p>
            <a:pPr marL="285750" indent="-285750">
              <a:buFont typeface="Arial" panose="020B0604020202020204" pitchFamily="34" charset="0"/>
              <a:buChar char="•"/>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Leadership Skill</a:t>
            </a:r>
          </a:p>
          <a:p>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91C0007-8BA8-4A1B-9022-E2FCEEE4D5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35452" y="115397"/>
            <a:ext cx="3773514" cy="50313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8064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6B6D2E-5788-4C42-8C36-BEDDC7660234}"/>
              </a:ext>
            </a:extLst>
          </p:cNvPr>
          <p:cNvSpPr txBox="1"/>
          <p:nvPr/>
        </p:nvSpPr>
        <p:spPr>
          <a:xfrm>
            <a:off x="895353" y="609600"/>
            <a:ext cx="3108960" cy="2362610"/>
          </a:xfrm>
          <a:prstGeom prst="rect">
            <a:avLst/>
          </a:prstGeom>
        </p:spPr>
        <p:txBody>
          <a:bodyPr vert="horz" lIns="91440" tIns="45720" rIns="91440" bIns="45720" rtlCol="0" anchor="ctr">
            <a:normAutofit/>
          </a:bodyPr>
          <a:lstStyle/>
          <a:p>
            <a:pPr algn="r">
              <a:spcBef>
                <a:spcPct val="0"/>
              </a:spcBef>
              <a:spcAft>
                <a:spcPts val="600"/>
              </a:spcAft>
            </a:pPr>
            <a:r>
              <a:rPr lang="en-US" sz="28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Chief Seattle</a:t>
            </a:r>
          </a:p>
        </p:txBody>
      </p:sp>
      <p:sp>
        <p:nvSpPr>
          <p:cNvPr id="5" name="TextBox 4">
            <a:extLst>
              <a:ext uri="{FF2B5EF4-FFF2-40B4-BE49-F238E27FC236}">
                <a16:creationId xmlns:a16="http://schemas.microsoft.com/office/drawing/2014/main" id="{91A4D27E-D646-429C-8A93-1D743186D017}"/>
              </a:ext>
            </a:extLst>
          </p:cNvPr>
          <p:cNvSpPr txBox="1"/>
          <p:nvPr/>
        </p:nvSpPr>
        <p:spPr>
          <a:xfrm>
            <a:off x="4537923" y="609600"/>
            <a:ext cx="6628583" cy="2362611"/>
          </a:xfrm>
          <a:prstGeom prst="rect">
            <a:avLst/>
          </a:prstGeom>
        </p:spPr>
        <p:txBody>
          <a:bodyPr vert="horz" lIns="91440" tIns="45720" rIns="91440" bIns="45720" rtlCol="0" anchor="ctr">
            <a:noAutofit/>
          </a:bodyPr>
          <a:lstStyle/>
          <a:p>
            <a:pPr marL="285750" indent="-285750" algn="just">
              <a:spcBef>
                <a:spcPct val="20000"/>
              </a:spcBef>
              <a:spcAft>
                <a:spcPts val="600"/>
              </a:spcAft>
              <a:buClr>
                <a:schemeClr val="tx2"/>
              </a:buClr>
              <a:buSzPct val="70000"/>
              <a:buFont typeface="Arial" panose="020B0604020202020204" pitchFamily="34" charset="0"/>
              <a:buChar char="•"/>
            </a:pPr>
            <a:r>
              <a:rPr lang="en-US" sz="16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Chief Seattle (more correctly known as </a:t>
            </a:r>
            <a:r>
              <a:rPr lang="en-US" sz="1600" dirty="0" err="1">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Seathl</a:t>
            </a:r>
            <a:r>
              <a:rPr lang="en-US" sz="16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 was a Suquamish chief who lived on the islands of the Puget Sound. As a young worrier, Chief Seattle was known for his courage, daring and leadership. He gained control of six of the local tribes and continued the friendly relations with the local whites that had been established by his father. Its not because he is afraid, but he knows that local whites are strong than them and he did not want to get more trouble for his people. </a:t>
            </a:r>
          </a:p>
          <a:p>
            <a:pPr marL="285750" indent="-285750" algn="just">
              <a:spcBef>
                <a:spcPct val="20000"/>
              </a:spcBef>
              <a:spcAft>
                <a:spcPts val="600"/>
              </a:spcAft>
              <a:buClr>
                <a:schemeClr val="tx2"/>
              </a:buClr>
              <a:buSzPct val="70000"/>
              <a:buFont typeface="Arial" panose="020B0604020202020204" pitchFamily="34" charset="0"/>
              <a:buChar char="•"/>
            </a:pPr>
            <a:r>
              <a:rPr lang="en-US" sz="16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He was very peaceful guy. Not much educated but he educated more than everyone.</a:t>
            </a:r>
          </a:p>
          <a:p>
            <a:pPr marL="285750" indent="-285750" algn="just">
              <a:spcBef>
                <a:spcPct val="20000"/>
              </a:spcBef>
              <a:spcAft>
                <a:spcPts val="600"/>
              </a:spcAft>
              <a:buClr>
                <a:schemeClr val="tx2"/>
              </a:buClr>
              <a:buSzPct val="70000"/>
              <a:buFont typeface="Arial" panose="020B0604020202020204" pitchFamily="34" charset="0"/>
              <a:buChar char="•"/>
            </a:pPr>
            <a:r>
              <a:rPr lang="en-US" sz="16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He was good leader, and he is more famous because his letter.</a:t>
            </a:r>
          </a:p>
          <a:p>
            <a:pPr marL="342900" indent="-342900" algn="just">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3E5907A-8BA0-4B89-8792-7211FB02FCC0}"/>
              </a:ext>
            </a:extLst>
          </p:cNvPr>
          <p:cNvPicPr>
            <a:picLocks noChangeAspect="1"/>
          </p:cNvPicPr>
          <p:nvPr/>
        </p:nvPicPr>
        <p:blipFill rotWithShape="1">
          <a:blip r:embed="rId3"/>
          <a:srcRect l="13880" r="22807" b="3"/>
          <a:stretch/>
        </p:blipFill>
        <p:spPr>
          <a:xfrm>
            <a:off x="152497" y="3099085"/>
            <a:ext cx="4224511" cy="3386121"/>
          </a:xfrm>
          <a:prstGeom prst="roundRect">
            <a:avLst>
              <a:gd name="adj" fmla="val 0"/>
            </a:avLst>
          </a:prstGeom>
          <a:ln w="38100">
            <a:noFill/>
          </a:ln>
          <a:effectLst>
            <a:innerShdw blurRad="57150" dist="38100" dir="14460000">
              <a:srgbClr val="000000">
                <a:alpha val="70000"/>
              </a:srgbClr>
            </a:innerShdw>
          </a:effectLst>
        </p:spPr>
      </p:pic>
      <p:pic>
        <p:nvPicPr>
          <p:cNvPr id="1028" name="Picture 4" descr="Image result for what kind a person is seattlered indian">
            <a:extLst>
              <a:ext uri="{FF2B5EF4-FFF2-40B4-BE49-F238E27FC236}">
                <a16:creationId xmlns:a16="http://schemas.microsoft.com/office/drawing/2014/main" id="{9AFD6CF1-AE31-47A9-82AF-5F9FDBFBFC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639"/>
          <a:stretch/>
        </p:blipFill>
        <p:spPr bwMode="auto">
          <a:xfrm>
            <a:off x="7786591" y="3099085"/>
            <a:ext cx="4252912" cy="3412318"/>
          </a:xfrm>
          <a:prstGeom prst="roundRect">
            <a:avLst>
              <a:gd name="adj" fmla="val 0"/>
            </a:avLst>
          </a:prstGeom>
          <a:noFill/>
          <a:ln w="38100">
            <a:no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Picture 6" descr="Image result for who is seattle red indian">
            <a:extLst>
              <a:ext uri="{FF2B5EF4-FFF2-40B4-BE49-F238E27FC236}">
                <a16:creationId xmlns:a16="http://schemas.microsoft.com/office/drawing/2014/main" id="{1B370438-5D30-432D-95C4-742325A67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413" y="3099085"/>
            <a:ext cx="3242773" cy="363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7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Image result for London Stock Exchange Group">
            <a:extLst>
              <a:ext uri="{FF2B5EF4-FFF2-40B4-BE49-F238E27FC236}">
                <a16:creationId xmlns:a16="http://schemas.microsoft.com/office/drawing/2014/main" id="{8395C467-42AB-476E-BB9A-BD3D7B54B955}"/>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231510-33F0-43EB-898A-A75DDEDC9280}"/>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spcBef>
                <a:spcPct val="0"/>
              </a:spcBef>
              <a:spcAft>
                <a:spcPts val="600"/>
              </a:spcAft>
            </a:pPr>
            <a:r>
              <a:rPr lang="en-US" sz="4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London Stock Exchange Group</a:t>
            </a:r>
          </a:p>
        </p:txBody>
      </p:sp>
      <p:sp>
        <p:nvSpPr>
          <p:cNvPr id="6" name="TextBox 5">
            <a:extLst>
              <a:ext uri="{FF2B5EF4-FFF2-40B4-BE49-F238E27FC236}">
                <a16:creationId xmlns:a16="http://schemas.microsoft.com/office/drawing/2014/main" id="{F4A58E24-1CBB-4011-B103-E326EACEA0AF}"/>
              </a:ext>
            </a:extLst>
          </p:cNvPr>
          <p:cNvSpPr txBox="1"/>
          <p:nvPr/>
        </p:nvSpPr>
        <p:spPr>
          <a:xfrm>
            <a:off x="913795" y="1732449"/>
            <a:ext cx="10353762" cy="4058751"/>
          </a:xfrm>
          <a:prstGeom prst="rect">
            <a:avLst/>
          </a:prstGeom>
        </p:spPr>
        <p:txBody>
          <a:bodyPr vert="horz" lIns="91440" tIns="45720" rIns="91440" bIns="45720" rtlCol="0" anchor="ctr">
            <a:normAutofit fontScale="85000" lnSpcReduction="20000"/>
          </a:bodyPr>
          <a:lstStyle/>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London Stock Exchange Group PLC is a British-based stock exchange and financial information company.</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It’s headquartered in London, England</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 owns the London Stock Exchange, as well as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Borsa</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Italiana</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Refinitiv, LSEG Technology, FTSE Russell, and majority stakes in LCH and MTS.</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LSEG is a diversified international markets infrastructure business and have earned clients’ trust for over 300 years. The Group can trace its history back to 1698. </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LSEG as global leaders in financial indexing, benchmarking and analytic services, they offer unrivalled access to international capital markets. And their high-performance technology solutions enable companies worldwide to access funds for growth and development. </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their Data &amp; Analytics, Capital Markets and Post Trade divisions, They provide a comprehensive, integrated suite of trusted financial market infrastructure services that help customers pursue and achieve their ambitions.</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Group operates a broad range of international equity, exchange-traded fund, bond and derivatives markets. This includes London Stock Exchange,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Borsa</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Italiana</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MTS (a European fixed income market) and Turquoise (a pan-European equities multilateral trading facility). Through its different platforms, LSEG offers market participants unrivalled access to Europe's capital markets. The Group also plays a vital economic and social role, enabling companies, including SMEs, to access funds for growth and development.</a:t>
            </a:r>
          </a:p>
          <a:p>
            <a:pPr>
              <a:lnSpc>
                <a:spcPct val="90000"/>
              </a:lnSpc>
              <a:spcBef>
                <a:spcPct val="20000"/>
              </a:spcBef>
              <a:spcAft>
                <a:spcPts val="600"/>
              </a:spcAft>
              <a:buClr>
                <a:schemeClr val="tx2"/>
              </a:buClr>
              <a:buSzPct val="70000"/>
              <a:buFont typeface="Wingdings 2" charset="2"/>
            </a:pPr>
            <a:endParaRPr lang="en-US" sz="1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endParaRPr lang="en-US" sz="1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endParaRPr lang="en-US" sz="1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34562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Image result for capital market">
            <a:extLst>
              <a:ext uri="{FF2B5EF4-FFF2-40B4-BE49-F238E27FC236}">
                <a16:creationId xmlns:a16="http://schemas.microsoft.com/office/drawing/2014/main" id="{0B8FE708-818F-424A-8E9B-77EDB88AE5D8}"/>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032E9E-12B0-4017-843B-E8C28C476457}"/>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spcBef>
                <a:spcPct val="0"/>
              </a:spcBef>
              <a:spcAft>
                <a:spcPts val="600"/>
              </a:spcAft>
            </a:pPr>
            <a:r>
              <a:rPr lang="en-US" sz="4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Capital Market</a:t>
            </a:r>
          </a:p>
        </p:txBody>
      </p:sp>
      <p:sp>
        <p:nvSpPr>
          <p:cNvPr id="5" name="TextBox 4">
            <a:extLst>
              <a:ext uri="{FF2B5EF4-FFF2-40B4-BE49-F238E27FC236}">
                <a16:creationId xmlns:a16="http://schemas.microsoft.com/office/drawing/2014/main" id="{43A4D8E3-D34C-457A-B14E-D3D063E1329B}"/>
              </a:ext>
            </a:extLst>
          </p:cNvPr>
          <p:cNvSpPr txBox="1"/>
          <p:nvPr/>
        </p:nvSpPr>
        <p:spPr>
          <a:xfrm>
            <a:off x="913795" y="1732449"/>
            <a:ext cx="10353762" cy="4058751"/>
          </a:xfrm>
          <a:prstGeom prst="rect">
            <a:avLst/>
          </a:prstGeom>
        </p:spPr>
        <p:txBody>
          <a:bodyPr vert="horz" lIns="91440" tIns="45720" rIns="91440" bIns="45720" rtlCol="0" anchor="ctr">
            <a:normAutofit lnSpcReduction="10000"/>
          </a:bodyPr>
          <a:lstStyle/>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capital market is an organized market in which both individuals and business entities buy and sell debt and equity securities. It is designed to be an efficient way to enter purchase and sale transactions. This market is a key source of funds for an entity whose securities are permitted by a regulatory authority to be traded, since it can readily sell its debt obligations and equity to investors. Governments also use capital markets to raise funds, typically through the issuance of long-term bonds. Governments do not issue shares, and so cannot issue equity securities.</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good market is essential prerequisite for industrial and commercial development of country.</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can be defined as an organized mechanism for effective and efficient transfer of money capital or financial resources from the investing parties to the entrepreneurs engaged in industry or commerce. </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Capital market ensure best possible coordination and balance between the flow of savings on the one hand and the flow of investment leading to capital formation on the other. Also direct the flow of savings into most profitable channels and thereby ensures optimum utilization of financial resources. </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Largest stock markets in the world , </a:t>
            </a:r>
            <a:r>
              <a:rPr lang="en-US" sz="1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NASDAQ, London Stock Exchange, </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and</a:t>
            </a:r>
            <a:r>
              <a:rPr lang="en-US" sz="1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Tokyo Stock Exchange</a:t>
            </a:r>
          </a:p>
        </p:txBody>
      </p:sp>
    </p:spTree>
    <p:extLst>
      <p:ext uri="{BB962C8B-B14F-4D97-AF65-F5344CB8AC3E}">
        <p14:creationId xmlns:p14="http://schemas.microsoft.com/office/powerpoint/2010/main" val="362167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what is Information Technology Infrastructure Library">
            <a:extLst>
              <a:ext uri="{FF2B5EF4-FFF2-40B4-BE49-F238E27FC236}">
                <a16:creationId xmlns:a16="http://schemas.microsoft.com/office/drawing/2014/main" id="{F3E6BB26-33D7-44EE-AE26-15DEE540400B}"/>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b="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DF607A-976F-4301-9CAE-B367C97ED234}"/>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spcBef>
                <a:spcPct val="0"/>
              </a:spcBef>
              <a:spcAft>
                <a:spcPts val="600"/>
              </a:spcAft>
            </a:pPr>
            <a:r>
              <a:rPr lang="en-US" sz="4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ITIL</a:t>
            </a:r>
          </a:p>
        </p:txBody>
      </p:sp>
      <p:sp>
        <p:nvSpPr>
          <p:cNvPr id="5" name="TextBox 4">
            <a:extLst>
              <a:ext uri="{FF2B5EF4-FFF2-40B4-BE49-F238E27FC236}">
                <a16:creationId xmlns:a16="http://schemas.microsoft.com/office/drawing/2014/main" id="{8D57B0B4-E5E3-4A34-BB0F-EA361E09C703}"/>
              </a:ext>
            </a:extLst>
          </p:cNvPr>
          <p:cNvSpPr txBox="1"/>
          <p:nvPr/>
        </p:nvSpPr>
        <p:spPr>
          <a:xfrm>
            <a:off x="913795" y="1732449"/>
            <a:ext cx="10353762" cy="4058751"/>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Information Technology Infrastructure Library is a set of detailed practices for IT service management that focuses on aligning IT services with the needs of business.</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ITIL describes processes, procedures, tasks, and checklists which are neither organization-specific nor technology-specific, but can be applied by an organization toward strategy, delivering value, and maintaining a minimum level of competency.</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ITIL allows the organization to establish a baseline from which it can plan, implement, and measure. </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Also, it is used to demonstrate compliance and to measure improvement</a:t>
            </a:r>
          </a:p>
          <a:p>
            <a:pPr marL="285750" indent="-28575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Important of this ITIL is it equips a service provider with a clear capability model, aligning them to the business strategy and customer needs. The ITIL best practice framework provides a common language and tools that power collaboration within IT teams, to deliver value across a business.</a:t>
            </a:r>
          </a:p>
          <a:p>
            <a:pPr marL="285750" indent="-285750">
              <a:lnSpc>
                <a:spcPct val="90000"/>
              </a:lnSpc>
              <a:spcBef>
                <a:spcPct val="20000"/>
              </a:spcBef>
              <a:spcAft>
                <a:spcPts val="600"/>
              </a:spcAft>
              <a:buClr>
                <a:schemeClr val="tx2"/>
              </a:buClr>
              <a:buSzPct val="70000"/>
              <a:buFont typeface="Wingdings 2" charset="2"/>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79645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Importance of an Application Support Engineer for a Production System.">
            <a:extLst>
              <a:ext uri="{FF2B5EF4-FFF2-40B4-BE49-F238E27FC236}">
                <a16:creationId xmlns:a16="http://schemas.microsoft.com/office/drawing/2014/main" id="{6CD738FC-C0ED-4492-B0DD-34E48494E577}"/>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CFFC5C-5E2E-4857-AA8B-8FBFAE86A8BA}"/>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Importance of an Application Support Engineer for a Production System</a:t>
            </a:r>
            <a:r>
              <a:rPr lang="en-US" sz="3100" b="0" i="0" u="none" strike="noStrike"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a:t>
            </a:r>
            <a:endParaRPr lang="en-US" sz="31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5" name="TextBox 4">
            <a:extLst>
              <a:ext uri="{FF2B5EF4-FFF2-40B4-BE49-F238E27FC236}">
                <a16:creationId xmlns:a16="http://schemas.microsoft.com/office/drawing/2014/main" id="{B900BC0D-5025-4DF6-84E2-9A1D6EDCF4D1}"/>
              </a:ext>
            </a:extLst>
          </p:cNvPr>
          <p:cNvSpPr txBox="1"/>
          <p:nvPr/>
        </p:nvSpPr>
        <p:spPr>
          <a:xfrm>
            <a:off x="913795" y="1732449"/>
            <a:ext cx="10829714" cy="4515951"/>
          </a:xfrm>
          <a:prstGeom prst="rect">
            <a:avLst/>
          </a:prstGeom>
        </p:spPr>
        <p:txBody>
          <a:bodyPr vert="horz" lIns="91440" tIns="45720" rIns="91440" bIns="45720" rtlCol="0" anchor="ctr">
            <a:normAutofit fontScale="70000" lnSpcReduction="20000"/>
          </a:bodyPr>
          <a:lstStyle/>
          <a:p>
            <a:pPr>
              <a:lnSpc>
                <a:spcPct val="90000"/>
              </a:lnSpc>
              <a:spcBef>
                <a:spcPct val="20000"/>
              </a:spcBef>
              <a:spcAft>
                <a:spcPts val="600"/>
              </a:spcAft>
              <a:buClr>
                <a:schemeClr val="tx2"/>
              </a:buClr>
              <a:buSzPct val="70000"/>
              <a:buFont typeface="Wingdings 2" charset="2"/>
              <a:defRPr/>
            </a:pPr>
            <a:endParaRPr lang="en-US" sz="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Ensure the 24 x 7 x 365 availability of the system.</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installation and maintenance of software applications in order to streamline business operations</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Proactive monitoring, escalation and resolving issues upon agreed service levels.</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optimizing software application performance, installing updates, and performing debugging procedures</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 setup and configure environments as needed</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Environment management and maintenance.</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Technical support to external clients when required.</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Reporting and documentation.</a:t>
            </a: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endPar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Arial" panose="020B0604020202020204" pitchFamily="34" charset="0"/>
              <a:buChar char="•"/>
              <a:defRPr/>
            </a:pPr>
            <a:r>
              <a:rPr lang="en-US" sz="1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Change and Release management.</a:t>
            </a:r>
          </a:p>
          <a:p>
            <a:pPr marL="285750" indent="-285750">
              <a:lnSpc>
                <a:spcPct val="90000"/>
              </a:lnSpc>
              <a:spcBef>
                <a:spcPct val="20000"/>
              </a:spcBef>
              <a:spcAft>
                <a:spcPts val="600"/>
              </a:spcAft>
              <a:buClr>
                <a:schemeClr val="tx2"/>
              </a:buClr>
              <a:buSzPct val="70000"/>
              <a:buFont typeface="Wingdings 2" charset="2"/>
              <a:buChar char="•"/>
              <a:defRPr/>
            </a:pPr>
            <a:endParaRPr lang="en-US" sz="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531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00A1F8-9E28-4F41-B8F2-E9391984F632}"/>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Why Do I Want To Work As An Application Support Engineer</a:t>
            </a:r>
          </a:p>
        </p:txBody>
      </p:sp>
      <p:sp>
        <p:nvSpPr>
          <p:cNvPr id="5" name="TextBox 4">
            <a:extLst>
              <a:ext uri="{FF2B5EF4-FFF2-40B4-BE49-F238E27FC236}">
                <a16:creationId xmlns:a16="http://schemas.microsoft.com/office/drawing/2014/main" id="{26AF0D3F-2265-4C8B-9F6D-ABF3ED317901}"/>
              </a:ext>
            </a:extLst>
          </p:cNvPr>
          <p:cNvSpPr txBox="1"/>
          <p:nvPr/>
        </p:nvSpPr>
        <p:spPr>
          <a:xfrm>
            <a:off x="913795" y="1732449"/>
            <a:ext cx="10353762" cy="4058751"/>
          </a:xfrm>
          <a:prstGeom prst="rect">
            <a:avLst/>
          </a:prstGeom>
        </p:spPr>
        <p:txBody>
          <a:bodyPr vert="horz" lIns="91440" tIns="45720" rIns="91440" bIns="45720" rtlCol="0" anchor="ctr">
            <a:normAutofit lnSpcReduction="10000"/>
          </a:bodyPr>
          <a:lstStyle/>
          <a:p>
            <a:pPr>
              <a:lnSpc>
                <a:spcPct val="90000"/>
              </a:lnSpc>
              <a:spcBef>
                <a:spcPct val="20000"/>
              </a:spcBef>
              <a:spcAft>
                <a:spcPts val="600"/>
              </a:spcAft>
              <a:buClr>
                <a:schemeClr val="tx2"/>
              </a:buClr>
              <a:buSzPct val="70000"/>
              <a:buFont typeface="Wingdings 2" charset="2"/>
              <a:defRPr/>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nSpc>
                <a:spcPct val="90000"/>
              </a:lnSpc>
              <a:spcBef>
                <a:spcPct val="20000"/>
              </a:spcBef>
              <a:spcAft>
                <a:spcPts val="600"/>
              </a:spcAft>
              <a:buClr>
                <a:schemeClr val="tx2"/>
              </a:buClr>
              <a:buSzPct val="70000"/>
              <a:buFont typeface="Arial" panose="020B0604020202020204" pitchFamily="34" charset="0"/>
              <a:buChar char="•"/>
              <a:defRPr/>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Application Support engineer is not just a job, it is lifeline to our customers. So, we are at the forefront of the company. That is the cool part of this job roll. We can make our customers lives less stressful when they need us. </a:t>
            </a:r>
          </a:p>
          <a:p>
            <a:pPr marL="342900" indent="-342900">
              <a:lnSpc>
                <a:spcPct val="90000"/>
              </a:lnSpc>
              <a:spcBef>
                <a:spcPct val="20000"/>
              </a:spcBef>
              <a:spcAft>
                <a:spcPts val="600"/>
              </a:spcAft>
              <a:buClr>
                <a:schemeClr val="tx2"/>
              </a:buClr>
              <a:buSzPct val="70000"/>
              <a:buFont typeface="Arial" panose="020B0604020202020204" pitchFamily="34" charset="0"/>
              <a:buChar char="•"/>
              <a:defRPr/>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Through this we can improve our different interpersonal skills such as communication skills, Leadership skills etc.</a:t>
            </a:r>
          </a:p>
          <a:p>
            <a:pPr marL="342900" indent="-342900">
              <a:lnSpc>
                <a:spcPct val="90000"/>
              </a:lnSpc>
              <a:spcBef>
                <a:spcPct val="20000"/>
              </a:spcBef>
              <a:spcAft>
                <a:spcPts val="600"/>
              </a:spcAft>
              <a:buClr>
                <a:schemeClr val="tx2"/>
              </a:buClr>
              <a:buSzPct val="70000"/>
              <a:buFont typeface="Arial" panose="020B0604020202020204" pitchFamily="34" charset="0"/>
              <a:buChar char="•"/>
              <a:defRPr/>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roll allow us to provide different IT support levels which depend on the situation but basically provide level 0, 1 and 2. Which will huge opportunity to increase our experiences in our carrier. </a:t>
            </a:r>
          </a:p>
          <a:p>
            <a:pPr marL="342900" indent="-342900">
              <a:lnSpc>
                <a:spcPct val="90000"/>
              </a:lnSpc>
              <a:spcBef>
                <a:spcPct val="20000"/>
              </a:spcBef>
              <a:spcAft>
                <a:spcPts val="600"/>
              </a:spcAft>
              <a:buClr>
                <a:schemeClr val="tx2"/>
              </a:buClr>
              <a:buSzPct val="70000"/>
              <a:buFont typeface="Arial" panose="020B0604020202020204" pitchFamily="34" charset="0"/>
              <a:buChar char="•"/>
              <a:defRPr/>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consider this opportunity as a big chance of my life to learn new things more and move forward in my carrier.</a:t>
            </a:r>
          </a:p>
          <a:p>
            <a:pPr marL="285750" indent="-285750">
              <a:lnSpc>
                <a:spcPct val="90000"/>
              </a:lnSpc>
              <a:spcBef>
                <a:spcPct val="20000"/>
              </a:spcBef>
              <a:spcAft>
                <a:spcPts val="600"/>
              </a:spcAft>
              <a:buClr>
                <a:schemeClr val="tx2"/>
              </a:buClr>
              <a:buSzPct val="70000"/>
              <a:buFont typeface="Wingdings 2" charset="2"/>
              <a:buChar char="•"/>
              <a:defRPr/>
            </a:pPr>
            <a:endParaRPr lang="en-US" sz="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45950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148" name="Picture 4" descr="Image result for thank you">
            <a:extLst>
              <a:ext uri="{FF2B5EF4-FFF2-40B4-BE49-F238E27FC236}">
                <a16:creationId xmlns:a16="http://schemas.microsoft.com/office/drawing/2014/main" id="{73E4E8E5-6D87-4C6D-B684-490A4E5188FB}"/>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608" b="18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BF66AB-3130-40D7-A7A5-3C110842A46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Big Thanks For The Opportunity…!</a:t>
            </a:r>
          </a:p>
        </p:txBody>
      </p:sp>
    </p:spTree>
    <p:extLst>
      <p:ext uri="{BB962C8B-B14F-4D97-AF65-F5344CB8AC3E}">
        <p14:creationId xmlns:p14="http://schemas.microsoft.com/office/powerpoint/2010/main" val="3275476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1081</Words>
  <Application>Microsoft Office PowerPoint</Application>
  <PresentationFormat>Widescreen</PresentationFormat>
  <Paragraphs>90</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Calisto MT</vt:lpstr>
      <vt:lpstr>Times New Roman</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Thanks For The Opportunity…!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Yasith S Fonseka</dc:creator>
  <cp:lastModifiedBy>Yasith S Fonseka</cp:lastModifiedBy>
  <cp:revision>1</cp:revision>
  <dcterms:created xsi:type="dcterms:W3CDTF">2021-02-10T17:53:14Z</dcterms:created>
  <dcterms:modified xsi:type="dcterms:W3CDTF">2021-02-10T17:55:12Z</dcterms:modified>
</cp:coreProperties>
</file>